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0" r:id="rId2"/>
    <p:sldId id="258" r:id="rId3"/>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89" autoAdjust="0"/>
    <p:restoredTop sz="94660"/>
  </p:normalViewPr>
  <p:slideViewPr>
    <p:cSldViewPr snapToGrid="0">
      <p:cViewPr>
        <p:scale>
          <a:sx n="32" d="100"/>
          <a:sy n="32" d="100"/>
        </p:scale>
        <p:origin x="1230" y="-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5305B6-1F52-42BA-A6FC-FCC6C823B44E}" type="datetimeFigureOut">
              <a:rPr lang="tr-TR" smtClean="0"/>
              <a:t>27.10.2019</a:t>
            </a:fld>
            <a:endParaRPr lang="tr-TR"/>
          </a:p>
        </p:txBody>
      </p:sp>
      <p:sp>
        <p:nvSpPr>
          <p:cNvPr id="4" name="Slayt Resmi Yer Tutucusu 3"/>
          <p:cNvSpPr>
            <a:spLocks noGrp="1" noRot="1" noChangeAspect="1"/>
          </p:cNvSpPr>
          <p:nvPr>
            <p:ph type="sldImg" idx="2"/>
          </p:nvPr>
        </p:nvSpPr>
        <p:spPr>
          <a:xfrm>
            <a:off x="2349500" y="1143000"/>
            <a:ext cx="21590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E31F46-E271-4E70-8416-990299F1BFD3}" type="slidenum">
              <a:rPr lang="tr-TR" smtClean="0"/>
              <a:t>‹#›</a:t>
            </a:fld>
            <a:endParaRPr lang="tr-TR"/>
          </a:p>
        </p:txBody>
      </p:sp>
    </p:spTree>
    <p:extLst>
      <p:ext uri="{BB962C8B-B14F-4D97-AF65-F5344CB8AC3E}">
        <p14:creationId xmlns:p14="http://schemas.microsoft.com/office/powerpoint/2010/main" val="3136221712"/>
      </p:ext>
    </p:extLst>
  </p:cSld>
  <p:clrMap bg1="lt1" tx1="dk1" bg2="lt2" tx2="dk2" accent1="accent1" accent2="accent2" accent3="accent3" accent4="accent4" accent5="accent5" accent6="accent6" hlink="hlink" folHlink="folHlink"/>
  <p:notesStyle>
    <a:lvl1pPr marL="0" algn="l" defTabSz="2937510" rtl="0" eaLnBrk="1" latinLnBrk="0" hangingPunct="1">
      <a:defRPr sz="3855" kern="1200">
        <a:solidFill>
          <a:schemeClr val="tx1"/>
        </a:solidFill>
        <a:latin typeface="+mn-lt"/>
        <a:ea typeface="+mn-ea"/>
        <a:cs typeface="+mn-cs"/>
      </a:defRPr>
    </a:lvl1pPr>
    <a:lvl2pPr marL="1468755" algn="l" defTabSz="2937510" rtl="0" eaLnBrk="1" latinLnBrk="0" hangingPunct="1">
      <a:defRPr sz="3855" kern="1200">
        <a:solidFill>
          <a:schemeClr val="tx1"/>
        </a:solidFill>
        <a:latin typeface="+mn-lt"/>
        <a:ea typeface="+mn-ea"/>
        <a:cs typeface="+mn-cs"/>
      </a:defRPr>
    </a:lvl2pPr>
    <a:lvl3pPr marL="2937510" algn="l" defTabSz="2937510" rtl="0" eaLnBrk="1" latinLnBrk="0" hangingPunct="1">
      <a:defRPr sz="3855" kern="1200">
        <a:solidFill>
          <a:schemeClr val="tx1"/>
        </a:solidFill>
        <a:latin typeface="+mn-lt"/>
        <a:ea typeface="+mn-ea"/>
        <a:cs typeface="+mn-cs"/>
      </a:defRPr>
    </a:lvl3pPr>
    <a:lvl4pPr marL="4406265" algn="l" defTabSz="2937510" rtl="0" eaLnBrk="1" latinLnBrk="0" hangingPunct="1">
      <a:defRPr sz="3855" kern="1200">
        <a:solidFill>
          <a:schemeClr val="tx1"/>
        </a:solidFill>
        <a:latin typeface="+mn-lt"/>
        <a:ea typeface="+mn-ea"/>
        <a:cs typeface="+mn-cs"/>
      </a:defRPr>
    </a:lvl4pPr>
    <a:lvl5pPr marL="5875020" algn="l" defTabSz="2937510" rtl="0" eaLnBrk="1" latinLnBrk="0" hangingPunct="1">
      <a:defRPr sz="3855" kern="1200">
        <a:solidFill>
          <a:schemeClr val="tx1"/>
        </a:solidFill>
        <a:latin typeface="+mn-lt"/>
        <a:ea typeface="+mn-ea"/>
        <a:cs typeface="+mn-cs"/>
      </a:defRPr>
    </a:lvl5pPr>
    <a:lvl6pPr marL="7343775" algn="l" defTabSz="2937510" rtl="0" eaLnBrk="1" latinLnBrk="0" hangingPunct="1">
      <a:defRPr sz="3855" kern="1200">
        <a:solidFill>
          <a:schemeClr val="tx1"/>
        </a:solidFill>
        <a:latin typeface="+mn-lt"/>
        <a:ea typeface="+mn-ea"/>
        <a:cs typeface="+mn-cs"/>
      </a:defRPr>
    </a:lvl6pPr>
    <a:lvl7pPr marL="8812530" algn="l" defTabSz="2937510" rtl="0" eaLnBrk="1" latinLnBrk="0" hangingPunct="1">
      <a:defRPr sz="3855" kern="1200">
        <a:solidFill>
          <a:schemeClr val="tx1"/>
        </a:solidFill>
        <a:latin typeface="+mn-lt"/>
        <a:ea typeface="+mn-ea"/>
        <a:cs typeface="+mn-cs"/>
      </a:defRPr>
    </a:lvl7pPr>
    <a:lvl8pPr marL="10281285" algn="l" defTabSz="2937510" rtl="0" eaLnBrk="1" latinLnBrk="0" hangingPunct="1">
      <a:defRPr sz="3855" kern="1200">
        <a:solidFill>
          <a:schemeClr val="tx1"/>
        </a:solidFill>
        <a:latin typeface="+mn-lt"/>
        <a:ea typeface="+mn-ea"/>
        <a:cs typeface="+mn-cs"/>
      </a:defRPr>
    </a:lvl8pPr>
    <a:lvl9pPr marL="11750040" algn="l" defTabSz="2937510" rtl="0" eaLnBrk="1" latinLnBrk="0" hangingPunct="1">
      <a:defRPr sz="385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14341200-0E61-4A1C-A408-8EB53BA0D748}" type="slidenum">
              <a:rPr lang="tr-TR" smtClean="0"/>
              <a:pPr/>
              <a:t>2</a:t>
            </a:fld>
            <a:endParaRPr lang="tr-TR"/>
          </a:p>
        </p:txBody>
      </p:sp>
    </p:spTree>
    <p:extLst>
      <p:ext uri="{BB962C8B-B14F-4D97-AF65-F5344CB8AC3E}">
        <p14:creationId xmlns:p14="http://schemas.microsoft.com/office/powerpoint/2010/main" val="2262740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tr-TR"/>
              <a:t>Asıl başlık stilini düzenlemek için tıklayın</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FCDF55A-688C-4631-A468-23FB1733BD9A}" type="datetimeFigureOut">
              <a:rPr lang="tr-TR" smtClean="0"/>
              <a:t>27.10.2019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3237008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FCDF55A-688C-4631-A468-23FB1733BD9A}" type="datetimeFigureOut">
              <a:rPr lang="tr-TR" smtClean="0"/>
              <a:t>27.10.2019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3660975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FCDF55A-688C-4631-A468-23FB1733BD9A}" type="datetimeFigureOut">
              <a:rPr lang="tr-TR" smtClean="0"/>
              <a:t>27.10.2019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3430443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FCDF55A-688C-4631-A468-23FB1733BD9A}" type="datetimeFigureOut">
              <a:rPr lang="tr-TR" smtClean="0"/>
              <a:t>27.10.2019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2324404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FCDF55A-688C-4631-A468-23FB1733BD9A}" type="datetimeFigureOut">
              <a:rPr lang="tr-TR" smtClean="0"/>
              <a:t>27.10.2019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4133697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FCDF55A-688C-4631-A468-23FB1733BD9A}" type="datetimeFigureOut">
              <a:rPr lang="tr-TR" smtClean="0"/>
              <a:t>27.10.2019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3820373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tr-TR"/>
              <a:t>Asıl metin stillerini düzenlemek için tıklayın</a:t>
            </a:r>
          </a:p>
        </p:txBody>
      </p:sp>
      <p:sp>
        <p:nvSpPr>
          <p:cNvPr id="4" name="Content Placeholder 3"/>
          <p:cNvSpPr>
            <a:spLocks noGrp="1"/>
          </p:cNvSpPr>
          <p:nvPr>
            <p:ph sz="half" idx="2"/>
          </p:nvPr>
        </p:nvSpPr>
        <p:spPr>
          <a:xfrm>
            <a:off x="1735783" y="13149904"/>
            <a:ext cx="10660769" cy="1934152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tr-TR"/>
              <a:t>Asıl metin stillerini düzenlemek için tıklayın</a:t>
            </a:r>
          </a:p>
        </p:txBody>
      </p:sp>
      <p:sp>
        <p:nvSpPr>
          <p:cNvPr id="6" name="Content Placeholder 5"/>
          <p:cNvSpPr>
            <a:spLocks noGrp="1"/>
          </p:cNvSpPr>
          <p:nvPr>
            <p:ph sz="quarter" idx="4"/>
          </p:nvPr>
        </p:nvSpPr>
        <p:spPr>
          <a:xfrm>
            <a:off x="12757489" y="13149904"/>
            <a:ext cx="10713272" cy="1934152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FCDF55A-688C-4631-A468-23FB1733BD9A}" type="datetimeFigureOut">
              <a:rPr lang="tr-TR" smtClean="0"/>
              <a:t>27.10.2019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377466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FCDF55A-688C-4631-A468-23FB1733BD9A}" type="datetimeFigureOut">
              <a:rPr lang="tr-TR" smtClean="0"/>
              <a:t>27.10.2019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2540490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CDF55A-688C-4631-A468-23FB1733BD9A}" type="datetimeFigureOut">
              <a:rPr lang="tr-TR" smtClean="0"/>
              <a:t>27.10.2019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608639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tr-TR"/>
              <a:t>Asıl başlık stilini düzenlemek için tıklayın</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FCDF55A-688C-4631-A468-23FB1733BD9A}" type="datetimeFigureOut">
              <a:rPr lang="tr-TR" smtClean="0"/>
              <a:t>27.10.2019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3586547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tr-TR"/>
              <a:t>Resim eklemek için simgeye tıklayın</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FCDF55A-688C-4631-A468-23FB1733BD9A}" type="datetimeFigureOut">
              <a:rPr lang="tr-TR" smtClean="0"/>
              <a:t>27.10.2019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5B7A64-D66E-4C75-8E72-3763B7CB2AA7}" type="slidenum">
              <a:rPr lang="tr-TR" smtClean="0"/>
              <a:t>‹#›</a:t>
            </a:fld>
            <a:endParaRPr lang="tr-TR"/>
          </a:p>
        </p:txBody>
      </p:sp>
    </p:spTree>
    <p:extLst>
      <p:ext uri="{BB962C8B-B14F-4D97-AF65-F5344CB8AC3E}">
        <p14:creationId xmlns:p14="http://schemas.microsoft.com/office/powerpoint/2010/main" val="2551020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3FCDF55A-688C-4631-A468-23FB1733BD9A}" type="datetimeFigureOut">
              <a:rPr lang="tr-TR" smtClean="0"/>
              <a:t>27.10.2019</a:t>
            </a:fld>
            <a:endParaRPr lang="tr-TR"/>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285B7A64-D66E-4C75-8E72-3763B7CB2AA7}" type="slidenum">
              <a:rPr lang="tr-TR" smtClean="0"/>
              <a:t>‹#›</a:t>
            </a:fld>
            <a:endParaRPr lang="tr-TR"/>
          </a:p>
        </p:txBody>
      </p:sp>
    </p:spTree>
    <p:extLst>
      <p:ext uri="{BB962C8B-B14F-4D97-AF65-F5344CB8AC3E}">
        <p14:creationId xmlns:p14="http://schemas.microsoft.com/office/powerpoint/2010/main" val="24129069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16661"/>
            <a:ext cx="24288750" cy="6958285"/>
          </a:xfrm>
        </p:spPr>
        <p:txBody>
          <a:bodyPr>
            <a:noAutofit/>
          </a:bodyPr>
          <a:lstStyle/>
          <a:p>
            <a:pPr algn="ctr"/>
            <a:r>
              <a:rPr lang="tr-TR" sz="7200" b="1" dirty="0"/>
              <a:t>Gümüşhane Üniversitesi Mühendislik ve Doğa Bilimleri Fakültesi Genetik ve Biyomühendislik Bölümü Bitirme Çalışması Poster Hazırlama Kılavuzu</a:t>
            </a:r>
            <a:br>
              <a:rPr lang="tr-TR" sz="7200" b="1" dirty="0"/>
            </a:br>
            <a:r>
              <a:rPr lang="tr-TR" sz="7200" b="1" dirty="0"/>
              <a:t> </a:t>
            </a:r>
            <a:br>
              <a:rPr lang="tr-TR" sz="7200" b="1" dirty="0"/>
            </a:br>
            <a:endParaRPr lang="tr-TR" sz="7200" b="1" dirty="0"/>
          </a:p>
        </p:txBody>
      </p:sp>
      <p:sp>
        <p:nvSpPr>
          <p:cNvPr id="3" name="Content Placeholder 2"/>
          <p:cNvSpPr>
            <a:spLocks noGrp="1"/>
          </p:cNvSpPr>
          <p:nvPr>
            <p:ph idx="1"/>
          </p:nvPr>
        </p:nvSpPr>
        <p:spPr>
          <a:xfrm>
            <a:off x="457200" y="9583264"/>
            <a:ext cx="24288750" cy="22841503"/>
          </a:xfrm>
        </p:spPr>
        <p:txBody>
          <a:bodyPr>
            <a:normAutofit fontScale="55000" lnSpcReduction="20000"/>
          </a:bodyPr>
          <a:lstStyle/>
          <a:p>
            <a:pPr marL="1371600" indent="-1371600" algn="just">
              <a:lnSpc>
                <a:spcPct val="170000"/>
              </a:lnSpc>
              <a:buFont typeface="+mj-lt"/>
              <a:buAutoNum type="arabicPeriod"/>
            </a:pPr>
            <a:r>
              <a:rPr lang="tr-TR" b="1" dirty="0"/>
              <a:t>Poster Boyutları</a:t>
            </a:r>
            <a:r>
              <a:rPr lang="tr-TR" dirty="0"/>
              <a:t>: </a:t>
            </a:r>
            <a:r>
              <a:rPr lang="tr-TR" dirty="0" err="1"/>
              <a:t>Powerpoint</a:t>
            </a:r>
            <a:r>
              <a:rPr lang="tr-TR" dirty="0"/>
              <a:t> sunusu olarak dikey formda hazırlanacak posterlerin ebadı 100 cm (genişlik) x 70 cm (yükseklik) ölçülerinde olacaktır. Yazılar örnek poster formatında belirtilen puntolar ile yazılmalıdır.</a:t>
            </a:r>
          </a:p>
          <a:p>
            <a:pPr marL="1371600" indent="-1371600" algn="just">
              <a:lnSpc>
                <a:spcPct val="170000"/>
              </a:lnSpc>
              <a:buFont typeface="+mj-lt"/>
              <a:buAutoNum type="arabicPeriod"/>
            </a:pPr>
            <a:r>
              <a:rPr lang="tr-TR" b="1" dirty="0"/>
              <a:t>Başlık</a:t>
            </a:r>
            <a:r>
              <a:rPr lang="tr-TR" dirty="0"/>
              <a:t>: Her posterde konu başlığı, yazar/yazarlar ve proje danışmanının adı yer almalıdır. Yazılar örnek poster formatında belirtilen puntolar ile yazılmalıdır.</a:t>
            </a:r>
          </a:p>
          <a:p>
            <a:pPr marL="1371600" indent="-1371600" algn="just">
              <a:lnSpc>
                <a:spcPct val="170000"/>
              </a:lnSpc>
              <a:buFont typeface="+mj-lt"/>
              <a:buAutoNum type="arabicPeriod"/>
            </a:pPr>
            <a:r>
              <a:rPr lang="tr-TR" b="1" dirty="0"/>
              <a:t>Düzen</a:t>
            </a:r>
            <a:r>
              <a:rPr lang="tr-TR" dirty="0"/>
              <a:t>: Posterde belirtilen konuların, sözlü sunu olmaksızın anlaşılabilmesi gerekir. Dolayısıyla salt düz metinden oluşan tasarımlardan kaçınılmalıdır. Mümkün olduğunca madde imleri, tablolar ve grafik öğeler kullanılarak poster anlaşılır hale getirilmelidir. Posterin çalışmanın kapsamını tam olarak ifade etmesi gerekmektedir. Mümkün olduğunca çalışmada yer alan konulara posterde de yer verilmesine dikkat edilmelidir. Poster hazırlamada renk sınırlaması olmayıp, görselliği arttırıcı renkli şekil ve fotoğrafların kullanılmasına ağırlık verilmelidir. Şekillerde karakterlerin kolaylıkla okunabilmeleri için uygun boyutta karakterler kullanılmalı ve şekiller, uzaktan kolay görülebilecek boyutlarda verilmelidir.</a:t>
            </a:r>
          </a:p>
          <a:p>
            <a:pPr marL="1371600" indent="-1371600" algn="just">
              <a:lnSpc>
                <a:spcPct val="170000"/>
              </a:lnSpc>
              <a:buFont typeface="+mj-lt"/>
              <a:buAutoNum type="arabicPeriod"/>
            </a:pPr>
            <a:r>
              <a:rPr lang="tr-TR" dirty="0"/>
              <a:t>Teorik tez çalışması yapanlar </a:t>
            </a:r>
            <a:r>
              <a:rPr lang="tr-TR" b="1" dirty="0"/>
              <a:t>“Materyal-Metot”  </a:t>
            </a:r>
            <a:r>
              <a:rPr lang="tr-TR" dirty="0"/>
              <a:t>kısmını yapmayacaktır. Bunun yerine Tez hazırlama kılavuzunda belirtildiği gibi Literatür özetine daha geniş bir şekilde yer verilebilir.</a:t>
            </a:r>
          </a:p>
          <a:p>
            <a:pPr marL="1371600" indent="-1371600" algn="just">
              <a:lnSpc>
                <a:spcPct val="170000"/>
              </a:lnSpc>
              <a:buFont typeface="+mj-lt"/>
              <a:buAutoNum type="arabicPeriod"/>
            </a:pPr>
            <a:r>
              <a:rPr lang="tr-TR" dirty="0"/>
              <a:t>Hazırlanan poster sunumlar, danışman öğretim üyesine gösterilip onay alınmadan sunum panolarına asılmayacaktır.</a:t>
            </a:r>
          </a:p>
          <a:p>
            <a:pPr marL="1371600" indent="-1371600" algn="just">
              <a:lnSpc>
                <a:spcPct val="170000"/>
              </a:lnSpc>
              <a:buFont typeface="+mj-lt"/>
              <a:buAutoNum type="arabicPeriod"/>
            </a:pPr>
            <a:r>
              <a:rPr lang="tr-TR" dirty="0"/>
              <a:t>Poster sahipleri, programda belirtilen süre ve saatlerde posterlerinin başında bulunacaklar ve çalışmaları konusunda bilgi vereceklerdir. </a:t>
            </a:r>
          </a:p>
          <a:p>
            <a:pPr marL="1371600" indent="-1371600" algn="just">
              <a:lnSpc>
                <a:spcPct val="170000"/>
              </a:lnSpc>
              <a:buFont typeface="+mj-lt"/>
              <a:buAutoNum type="arabicPeriod"/>
            </a:pPr>
            <a:endParaRPr lang="tr-TR" dirty="0"/>
          </a:p>
        </p:txBody>
      </p:sp>
    </p:spTree>
    <p:extLst>
      <p:ext uri="{BB962C8B-B14F-4D97-AF65-F5344CB8AC3E}">
        <p14:creationId xmlns:p14="http://schemas.microsoft.com/office/powerpoint/2010/main" val="4269476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Yuvarlatılmış Dikdörtgen 4"/>
          <p:cNvSpPr/>
          <p:nvPr/>
        </p:nvSpPr>
        <p:spPr>
          <a:xfrm>
            <a:off x="6128170" y="2054311"/>
            <a:ext cx="8977671" cy="3391821"/>
          </a:xfrm>
          <a:prstGeom prst="roundRect">
            <a:avLst/>
          </a:prstGeom>
          <a:noFill/>
          <a:ln>
            <a:noFill/>
          </a:ln>
          <a:scene3d>
            <a:camera prst="orthographicFront"/>
            <a:lightRig rig="threePt" dir="t"/>
          </a:scene3d>
          <a:sp3d prstMaterial="metal">
            <a:bevelB w="25400" h="508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5738" dirty="0"/>
          </a:p>
        </p:txBody>
      </p:sp>
      <p:sp>
        <p:nvSpPr>
          <p:cNvPr id="8" name="Yuvarlatılmış Dikdörtgen 7"/>
          <p:cNvSpPr/>
          <p:nvPr/>
        </p:nvSpPr>
        <p:spPr>
          <a:xfrm>
            <a:off x="1530557" y="7653561"/>
            <a:ext cx="10853406" cy="4099824"/>
          </a:xfrm>
          <a:prstGeom prst="roundRect">
            <a:avLst>
              <a:gd name="adj" fmla="val 645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Calibri" pitchFamily="34" charset="0"/>
                <a:ea typeface="Calibri" pitchFamily="34" charset="0"/>
                <a:cs typeface="Calibri" pitchFamily="34" charset="0"/>
              </a:rPr>
              <a:t>ÖZET (</a:t>
            </a:r>
            <a:r>
              <a:rPr lang="tr-TR" sz="4000" b="1" dirty="0" err="1">
                <a:solidFill>
                  <a:schemeClr val="tx1"/>
                </a:solidFill>
                <a:ea typeface="Calibri" pitchFamily="34" charset="0"/>
                <a:cs typeface="Calibri" pitchFamily="34" charset="0"/>
              </a:rPr>
              <a:t>Calibri</a:t>
            </a:r>
            <a:r>
              <a:rPr lang="tr-TR" sz="4000" dirty="0">
                <a:solidFill>
                  <a:schemeClr val="tx1"/>
                </a:solidFill>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40</a:t>
            </a:r>
            <a:r>
              <a:rPr lang="en-US" sz="4000" b="1" dirty="0">
                <a:solidFill>
                  <a:schemeClr val="tx1"/>
                </a:solidFill>
                <a:latin typeface="Calibri" pitchFamily="34" charset="0"/>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punto, Kalın)</a:t>
            </a:r>
            <a:endParaRPr lang="en-US" sz="4000" b="1" dirty="0">
              <a:solidFill>
                <a:schemeClr val="tx1"/>
              </a:solidFill>
              <a:latin typeface="Calibri" pitchFamily="34" charset="0"/>
              <a:ea typeface="Calibri" pitchFamily="34" charset="0"/>
              <a:cs typeface="Calibri" pitchFamily="34" charset="0"/>
            </a:endParaRPr>
          </a:p>
          <a:p>
            <a:pPr algn="just">
              <a:spcBef>
                <a:spcPts val="2113"/>
              </a:spcBef>
            </a:pPr>
            <a:r>
              <a:rPr lang="tr-TR" sz="3200" dirty="0">
                <a:solidFill>
                  <a:schemeClr val="tx1"/>
                </a:solidFill>
                <a:latin typeface="Calibri" pitchFamily="34" charset="0"/>
                <a:ea typeface="Calibri" pitchFamily="34" charset="0"/>
                <a:cs typeface="Calibri" pitchFamily="34" charset="0"/>
              </a:rPr>
              <a:t>     </a:t>
            </a:r>
            <a:r>
              <a:rPr lang="tr-TR" sz="2000" dirty="0">
                <a:solidFill>
                  <a:schemeClr val="tx1"/>
                </a:solidFill>
                <a:latin typeface="Calibri" pitchFamily="34" charset="0"/>
                <a:ea typeface="Calibri" pitchFamily="34" charset="0"/>
                <a:cs typeface="Calibri" pitchFamily="34" charset="0"/>
              </a:rPr>
              <a:t>Metin (20 punto, normal); yapılan çalışmanın amacı ve önemi kısaca anlatılacak; kullanılan yöntem ve teknikler belirtilerek elde edilen sonuçlar verilecektir. </a:t>
            </a:r>
          </a:p>
          <a:p>
            <a:pPr algn="just">
              <a:spcBef>
                <a:spcPts val="2113"/>
              </a:spcBef>
            </a:pPr>
            <a:r>
              <a:rPr lang="tr-TR" sz="2000" b="1" dirty="0">
                <a:solidFill>
                  <a:schemeClr val="tx1"/>
                </a:solidFill>
                <a:latin typeface="Calibri" pitchFamily="34" charset="0"/>
                <a:ea typeface="Arial Unicode MS" pitchFamily="34" charset="-128"/>
                <a:cs typeface="Arial Unicode MS" pitchFamily="34" charset="-128"/>
              </a:rPr>
              <a:t>Anahtar Kelimeler: </a:t>
            </a:r>
            <a:r>
              <a:rPr lang="tr-TR" sz="2000" dirty="0">
                <a:solidFill>
                  <a:schemeClr val="tx1"/>
                </a:solidFill>
                <a:latin typeface="Calibri" pitchFamily="34" charset="0"/>
                <a:ea typeface="Calibri" pitchFamily="34" charset="0"/>
                <a:cs typeface="Calibri" pitchFamily="34" charset="0"/>
              </a:rPr>
              <a:t>(20 punto, normal)</a:t>
            </a:r>
          </a:p>
          <a:p>
            <a:pPr algn="ctr"/>
            <a:endParaRPr lang="tr-TR" sz="4000" dirty="0">
              <a:solidFill>
                <a:schemeClr val="tx1"/>
              </a:solidFill>
            </a:endParaRPr>
          </a:p>
        </p:txBody>
      </p:sp>
      <p:sp>
        <p:nvSpPr>
          <p:cNvPr id="16" name="AutoShape 16" descr="data:image/jpeg;base64,/9j/4AAQSkZJRgABAQAAAQABAAD/2wCEAAkGBwgHBgkIBwgWFhUWGBoaGRgWGSIdHhogHh4fKh0gISEhJTQhICYmICIhJT0tJjIrOjo6KR83ODYvPSstLi8BCgoKBQUFDgUFDisZExkrKysrKysrKysrKysrKysrKysrKysrKysrKysrKysrKysrKysrKysrKysrKysrKysrK//AABEIAI4BXgMBIgACEQEDEQH/xAAbAAEAAwEBAQEAAAAAAAAAAAAABQYHBAMCAf/EAEcQAAEDAwMBBAMJDQcFAAAAAAEAAgMEBREGEiExBxNBUSJh0RQXMlZxgZGSkxUWIzQ2N0JVdHWxstIIV3KUs7TxM1KCofD/xAAUAQEAAAAAAAAAAAAAAAAAAAAA/8QAFBEBAAAAAAAAAAAAAAAAAAAAAP/aAAwDAQACEQMRAD8A3FERAREQEREBERAREQEREBERAREQEREBERAREQEREBERAREQEREBERAREQEREBERAREQEVM7Q79fLBS0tTb2whj54oiXbnPIeRkjo1vQtx6XBByOiuaAiIgIiICIiAiIgIiICIiAiLxrallHSS1MjHENBOGNL3H1BrQST8iD2RZTqPtLvNJrq0achsxgbJNC1z5sFz2PkaMsDTtaPhDOXH/CQQtWQEREBERAREQEREBERAREQEREBERAREQEREBERAREQEREFD7ZPydt37ZT/wAxV8VC7XBLVWmgpKSkmkeKmCQiOF78NaTk5a0jj2eYV4pp2VMDZog7Bz8JpaeDjo4Aj5wg9UREBERAREQEREBERAREQEREGIdqv56dHfLS/wC5ctvWIdqv56dHfLS/7ly29AREQEREBERAREQERRN+1LZdOthN6uLIt+du48nHXAHPHn8iCWRctruVFdqGKuttS2SN/wAFzTkHz+g8YXUgIiICIiAiIgIiICIua5XCktdDNXXGobHGwZc5xwB/yeAPE4AQdKKIsOp7JqIzCy3JkpZjcGnkZ6cHlS6AuS43S3WtjH3OviiDjgGV7WAnyG4jPC61HXmx2u+RRxXigZK1py0PGQD5oOf77dNfGGl+3j/qX4dXaZAydRUv28f9S4/e+0h8XKf6gT3vtIfF2n+oEFla4OaHNOQfEL9XyxrWMaxgwAMBfSAiIgIqX2n3C62DTtTe7Xee6LNv4N8bXsdnjA9HcHEkckkeoZyODs1qdV6msLbvfby6MPJ7tkUMbSWjGHEvYeCc8AeRz4INDREQEREBERARF8yFzY3OYzJAOB0z6kGJdqv56dHfLS/7ly29ZRrXR+pr/rq0aio6KFrabusMfNgv7uQvPIYQ3OcePn6lqNLLNLGXVFPsOem4Hjz4QeyIiAq1rbU8+m2WptLQCZ9TUMgaHSd2AX5wSdruM+pWVUDtW/HdF/vOn/iUFltNZqGer2XazQxMwfSZUGQ58BtMbfpyppEQEREBRTdP259bUV1bSsllfwXPaDho+CwZzgAeWMncepKlVF3u7e4BFTUkXeVEuRFEDjOOr3H9FjcjLsHwABJDSFN7PbTHZNc6qt9ncfcje6IZuBayVwy4AeBA4+QAHoFoyibBbY7JQR089QHSyOLpZD6JmlI9J2M+Q6DoAB0ClkBERARc81dRwVcFJNVMbJJnYxzgHP2jLtrTy7A5OF0ICIiAiIgKOuVnpLrUU77jE2RkZ3NY4ZG/PDvIkeGfMqRXNca6mtlFLWVsoaxo5Py8AADkknAAGSSQBklBnmrrFSW3tB0pcLAzuqiabZKyMhofC1uXkt8cNGM/J1O1aPVvnZSzPpIg94aS1rnbQ444Bdg4BPjgqEs9JUT189/vDNji3bDG7rDFwSHHpue4Bx8vRbk4yp9rmvaHMOQehCCj33V+otP09PU3TTkIY+VkWWVRcQXnAOO5H8Vd3u2Mc4g8DPHJVF7ZPybt/wC2U/8AMVfEFAvlj1zc46i527UggfjMVM1g2YGCA97udx5ycYzjwUz2e6kqNUadFZXUvdzMe6KVoORvZjJb6jnp4cjnqZTUF1js9tfUOaXOJDI2NGXPe44a1o8eefUAT0BXNo2xDTthhonuDpCXSSvH6cjzl54A4ycD1BqCbREQEREGP/2jLyIbLbrHBId80m9zQR8BnQEdeXkY/wALvJadpq2Ns2n7dbWtA7qNrSASRkDnBPPXKyW+s++rt7oKMSnZSBjj0BBj9PAODn0i35s9FtiAuW5XCltVBNXXCYMjYMucc8D5uV1L4lijmjdHMwOB6gjIPzIKl76Giv1/H9V/9Ke+hor9fx/Vf/SrH9ybb+rovs2+xPuTbf1dF9m32IK576Giv1/H9V/9KmNP6osmpO/+4dwbL3e3ftBG3dnb1A64P0Lr+5Nt/V0X2bfYvempKal3e5adjM9drQM488IPZFXda6rh0jb4KyooZZQ9+zbEASOCc8+HCp3v12/4uVn1G+1BqaLLPfrt/wAXKz6jfanv12/4uVn1G+1BqaLLPfrt/wAXKz6jfanv12/4uVn1G+1BqaoHat+O6L/edP8AxKtGlb7HqSxwXWGmfGHlw2SDDhtcRzj5FV+1b8d0X+86f+JQX9ERBUrx2k6Rs8s8NVeWF7DhzYwXnOcEeiMZHiM8cqxx3GiktwuTKpnc7N/ebht24zuz0xjnKqfahpGjvuj7i2moh3zGmWMsYNznNBO3gZJdyOPEhUnsiLtZaZpLJcWE09G8mVpcT35cd0LSP+xvpZaeuI/DIQafpXVtn1ZFVS2WoLhE7a7LS3r0Iz4HlQl17NaW6Xious2o7g2STg93M1gDR0aAI+Gjy+U9SSrBp3TFm0zHUx2SiEYkdvdgk5PzngDwA4HKmEFU0zoSh0/dDcm3Srnk2FjTUy7w0OILtoDR1wPoVrREBFwX24vtNqqK6OhkmLMfg4W7nuyQPRHjjOfmKpvvlVfxDun+XKD71d+dXQnyVn+kr8sS1DrWoqte6VuDtJ17DCKnET4SJJd0eDsb+lt6nyCtnvlVfxDun+XKDQUUFpTUUuoYaiSayVNLsIGKmPYXZ8W+YCnUELftWWDTskcV6uscTnDIaTl2OedoyccEZ6cL60xqW2apoZa2zylzGvMZJaRkgA8Z8MEL01DZbZebbVQXOiZIHMIORzgcjB6jB5GFkv8AZrq2iK+UBYdwMb8+rkY88oNNvOtLFZL7R2W51myWYAtyDtAJIG53QZII9i8tX6Mg1XLTOrLvVRNjIc1kD2sAcM4fksLt3z8eAHOYrtF0/bL5cbPTijaat8jNkvO6KKJ26Rxx1bjLQDxue3kEhXtBQY+yu3d7E6p1DcZWtc1xjlqA5jtrgQHDZyMgdMerCvyIgofbJ+Tdv/bKf+Yq8zvdFDJI2MuIBIa3GT6hkgZPrIVG7ZPybt/7ZT/zFXxBmEd012LzPcqrQZldkiHNVE0RMPgBz6Tv0nZ56DAGFb9J1uori2rqNR2ttN6QEcQeJDjAy5zhwfSzjGOPDxNgRAREQF5VVRFSU0tTUPw1jS5x8gBkn6F6qsa1tF91BaKq1W6tigbJw55DnOLfEY4Az0zk8Z88gM8/s/0010u2o9U1kIBkftBbjbueS+UAHLhjLMc9CevhtSzfROitVaMtk1vtd1o3NfIZCZYZCclrR+jIBjDR/wC1K3O26/rqYww3+jh83RU793QjHpvcB58AHgcoJinvgrtVVFpoHsc2CMOnPUte8/g2A7uDhryeD+j08e+70k9dbailpK10L3DAkaMlnrAUB2c6QOjrLNST1feyySOkkk8ycAdeeg8SeS4+KtaCh/ePqT+8Cq+zb7U+8fUn94FV9m32q+Igof3j6k/vAqvs2+1T2lrHcrN7p+6WoJavft2940DZjOcY88j6Ap5EBEUffr1Qaftc1yus4ZGwcnxJ8AB4k+SCQRZMO3nT3uoRm3T7d2N+G9M/CxnPTnC0mxXu26gtzK+0VbZGHxaeWnAO1w6tcARweeiCQREQFQO1b8d0X+86f+JV/VA7Vvx3Rf7zp/4lBf0RU/tOsF+1DY4aXTdw7mRsgc473M3NweMt564KCY1PdJLbbxHRxh88x7qBh5Be7oXAc7GfCcR0aHFZL2OA6T7Qr1pOrqtxLfRPwQ5zOeAeSdpPTwBWlaT01XUM33U1JcvdNWWBgfja2NnGWsaPEkZLup48lXtT6Au9b2k0GqLJcWRgNAkLxuc3DS07G4wdzDjnocnywGiU1TBVRd7SzNe3JGWkEZaSHDI8QQQfWCvVeNHSw0VLFS0zMMYAGjOcAes8n517ICIiAiIgoOrvzq6E+Ss/0lflXLzpyW46v0/fGVADaQTZaRy7vGbRg+GFY0BERAWFdj10pLfrrWDayXb/ANSTceGhscjtxJPA+EFujnNY0ue7AHJJ8FkGhtFUt31nedVNlxSmdwhYwFrZtrmu39OWCRoIx1LfIYIaBpmGprZJr/co8PmAETC3a6KHq1pB5D3Elzv/ABH6IVgREBERBQ+2T8m7f+2U/wDMVfFQ+2T8m7f+2U/8xV8QEREBERAREQEREBERAREQEREBVS66XbqPU4qb/AH01O0CCIkFr3vB7yR7ceA2tAOejjjnm1ogg7/pKx3+2y0Nwt7NrgcOa0BzDj4TTjgj/nKybsfjrtMdpV50o6o3RhryeuMtLdrgOgJaRn6PBbjUTxU1PLUVEgaxgLnOccBoAySSeAAFmvZRbTdrze9c1MWPdMjmwDGPwbTjd1JBdgDr4HwIQaciIgKh9q1PVyHTFTSUMsohroZXiGMvcGMyScNH/wBwr4iCCs2portWe5WWmsi4J3T07428Y43O4z6vlU6iICIiAiIgIiICIiAiIgKu6+v9ZprTFTcrdQGaQENa3BIBccbnAc4HqxngZGcqxIgzqzTXvtEt1IL1RPpaUNaZ24LHVTupa3J3Nh6ZPV3TPBK0KGKOCJkULA1rQAABgADoAF9ogIiIC8ayoFJST1Jic7Y0u2sbuc7AzhrRySfAL2RBl2vrxNqW10NDbtP14cKmF5L6WRoDWu5OSFqKIgIiICIiAiIgIiICIiAiIgIiICIss7Ue0K4W73TZNN26Yy8B04Y7DM9Qzjl2Mc9BnzCCe1D7p1nWVGnKHfHTRuAqpxkFx4Pcx+eR8I8gDjnKuMEMVPCyGCMNa0ABrRgADoAPBYbZ+1S52W3Q2+36FkaxmcZe8kknJJJjySSSSfNS1p7QdS6wvdus0VifSMfIHSy+mT3bPSc0Ha3Zuxt3Z8eEGwIiICIiAiIgIiICIiAiIgIiICIiAiIgIiICIiAiIgIiICIiAiIgIiICIiAiIgIiICIiAiIgIiICIiAiIgIiICIiAiIgIiICIiAiIgIiICIiAiIgIiICIiAiIgIiIP/Z"/>
          <p:cNvSpPr>
            <a:spLocks noChangeAspect="1" noChangeArrowheads="1"/>
          </p:cNvSpPr>
          <p:nvPr/>
        </p:nvSpPr>
        <p:spPr bwMode="auto">
          <a:xfrm>
            <a:off x="2240395" y="1403379"/>
            <a:ext cx="236527" cy="23652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6111" tIns="38056" rIns="76111" bIns="38056" numCol="1" anchor="t" anchorCtr="0" compatLnSpc="1">
            <a:prstTxWarp prst="textNoShape">
              <a:avLst/>
            </a:prstTxWarp>
          </a:bodyPr>
          <a:lstStyle/>
          <a:p>
            <a:endParaRPr lang="tr-TR" sz="5738"/>
          </a:p>
        </p:txBody>
      </p:sp>
      <p:sp>
        <p:nvSpPr>
          <p:cNvPr id="17" name="AutoShape 18" descr="data:image/jpeg;base64,/9j/4AAQSkZJRgABAQAAAQABAAD/2wCEAAkGBwgHBgkIBwgWFhUWGBoaGRgWGSIdHhogHh4fKh0gISEhJTQhICYmICIhJT0tJjIrOjo6KR83ODYvPSstLi8BCgoKBQUFDgUFDisZExkrKysrKysrKysrKysrKysrKysrKysrKysrKysrKysrKysrKysrKysrKysrKysrKysrK//AABEIAI4BXgMBIgACEQEDEQH/xAAbAAEAAwEBAQEAAAAAAAAAAAAABQYHBAMCAf/EAEcQAAEDAwMBBAMJDQcFAAAAAAEAAgMEBREGEiExBxNBUSJh0RQXMlZxgZGSkxUWIzQ2N0JVdHWxstIIV3KUs7TxM1KCofD/xAAUAQEAAAAAAAAAAAAAAAAAAAAA/8QAFBEBAAAAAAAAAAAAAAAAAAAAAP/aAAwDAQACEQMRAD8A3FERAREQEREBERAREQEREBERAREQEREBERAREQEREBERAREQEREBERAREQEREBERAREQEVM7Q79fLBS0tTb2whj54oiXbnPIeRkjo1vQtx6XBByOiuaAiIgIiICIiAiIgIiICIiAiLxrallHSS1MjHENBOGNL3H1BrQST8iD2RZTqPtLvNJrq0achsxgbJNC1z5sFz2PkaMsDTtaPhDOXH/CQQtWQEREBERAREQEREBERAREQEREBERAREQEREBERAREQEREFD7ZPydt37ZT/wAxV8VC7XBLVWmgpKSkmkeKmCQiOF78NaTk5a0jj2eYV4pp2VMDZog7Bz8JpaeDjo4Aj5wg9UREBERAREQEREBERAREQEREGIdqv56dHfLS/wC5ctvWIdqv56dHfLS/7ly29AREQEREBERAREQERRN+1LZdOthN6uLIt+du48nHXAHPHn8iCWRctruVFdqGKuttS2SN/wAFzTkHz+g8YXUgIiICIiAiIgIiICIua5XCktdDNXXGobHGwZc5xwB/yeAPE4AQdKKIsOp7JqIzCy3JkpZjcGnkZ6cHlS6AuS43S3WtjH3OviiDjgGV7WAnyG4jPC61HXmx2u+RRxXigZK1py0PGQD5oOf77dNfGGl+3j/qX4dXaZAydRUv28f9S4/e+0h8XKf6gT3vtIfF2n+oEFla4OaHNOQfEL9XyxrWMaxgwAMBfSAiIgIqX2n3C62DTtTe7Xee6LNv4N8bXsdnjA9HcHEkckkeoZyODs1qdV6msLbvfby6MPJ7tkUMbSWjGHEvYeCc8AeRz4INDREQEREBERARF8yFzY3OYzJAOB0z6kGJdqv56dHfLS/7ly29ZRrXR+pr/rq0aio6KFrabusMfNgv7uQvPIYQ3OcePn6lqNLLNLGXVFPsOem4Hjz4QeyIiAq1rbU8+m2WptLQCZ9TUMgaHSd2AX5wSdruM+pWVUDtW/HdF/vOn/iUFltNZqGer2XazQxMwfSZUGQ58BtMbfpyppEQEREBRTdP259bUV1bSsllfwXPaDho+CwZzgAeWMncepKlVF3u7e4BFTUkXeVEuRFEDjOOr3H9FjcjLsHwABJDSFN7PbTHZNc6qt9ncfcje6IZuBayVwy4AeBA4+QAHoFoyibBbY7JQR089QHSyOLpZD6JmlI9J2M+Q6DoAB0ClkBERARc81dRwVcFJNVMbJJnYxzgHP2jLtrTy7A5OF0ICIiAiIgKOuVnpLrUU77jE2RkZ3NY4ZG/PDvIkeGfMqRXNca6mtlFLWVsoaxo5Py8AADkknAAGSSQBklBnmrrFSW3tB0pcLAzuqiabZKyMhofC1uXkt8cNGM/J1O1aPVvnZSzPpIg94aS1rnbQ444Bdg4BPjgqEs9JUT189/vDNji3bDG7rDFwSHHpue4Bx8vRbk4yp9rmvaHMOQehCCj33V+otP09PU3TTkIY+VkWWVRcQXnAOO5H8Vd3u2Mc4g8DPHJVF7ZPybt/wC2U/8AMVfEFAvlj1zc46i527UggfjMVM1g2YGCA97udx5ycYzjwUz2e6kqNUadFZXUvdzMe6KVoORvZjJb6jnp4cjnqZTUF1js9tfUOaXOJDI2NGXPe44a1o8eefUAT0BXNo2xDTthhonuDpCXSSvH6cjzl54A4ycD1BqCbREQEREGP/2jLyIbLbrHBId80m9zQR8BnQEdeXkY/wALvJadpq2Ns2n7dbWtA7qNrSASRkDnBPPXKyW+s++rt7oKMSnZSBjj0BBj9PAODn0i35s9FtiAuW5XCltVBNXXCYMjYMucc8D5uV1L4lijmjdHMwOB6gjIPzIKl76Giv1/H9V/9Ke+hor9fx/Vf/SrH9ybb+rovs2+xPuTbf1dF9m32IK576Giv1/H9V/9KmNP6osmpO/+4dwbL3e3ftBG3dnb1A64P0Lr+5Nt/V0X2bfYvempKal3e5adjM9drQM488IPZFXda6rh0jb4KyooZZQ9+zbEASOCc8+HCp3v12/4uVn1G+1BqaLLPfrt/wAXKz6jfanv12/4uVn1G+1BqaLLPfrt/wAXKz6jfanv12/4uVn1G+1BqaoHat+O6L/edP8AxKtGlb7HqSxwXWGmfGHlw2SDDhtcRzj5FV+1b8d0X+86f+JQX9ERBUrx2k6Rs8s8NVeWF7DhzYwXnOcEeiMZHiM8cqxx3GiktwuTKpnc7N/ebht24zuz0xjnKqfahpGjvuj7i2moh3zGmWMsYNznNBO3gZJdyOPEhUnsiLtZaZpLJcWE09G8mVpcT35cd0LSP+xvpZaeuI/DIQafpXVtn1ZFVS2WoLhE7a7LS3r0Iz4HlQl17NaW6Xious2o7g2STg93M1gDR0aAI+Gjy+U9SSrBp3TFm0zHUx2SiEYkdvdgk5PzngDwA4HKmEFU0zoSh0/dDcm3Srnk2FjTUy7w0OILtoDR1wPoVrREBFwX24vtNqqK6OhkmLMfg4W7nuyQPRHjjOfmKpvvlVfxDun+XKD71d+dXQnyVn+kr8sS1DrWoqte6VuDtJ17DCKnET4SJJd0eDsb+lt6nyCtnvlVfxDun+XKDQUUFpTUUuoYaiSayVNLsIGKmPYXZ8W+YCnUELftWWDTskcV6uscTnDIaTl2OedoyccEZ6cL60xqW2apoZa2zylzGvMZJaRkgA8Z8MEL01DZbZebbVQXOiZIHMIORzgcjB6jB5GFkv8AZrq2iK+UBYdwMb8+rkY88oNNvOtLFZL7R2W51myWYAtyDtAJIG53QZII9i8tX6Mg1XLTOrLvVRNjIc1kD2sAcM4fksLt3z8eAHOYrtF0/bL5cbPTijaat8jNkvO6KKJ26Rxx1bjLQDxue3kEhXtBQY+yu3d7E6p1DcZWtc1xjlqA5jtrgQHDZyMgdMerCvyIgofbJ+Tdv/bKf+Yq8zvdFDJI2MuIBIa3GT6hkgZPrIVG7ZPybt/7ZT/zFXxBmEd012LzPcqrQZldkiHNVE0RMPgBz6Tv0nZ56DAGFb9J1uori2rqNR2ttN6QEcQeJDjAy5zhwfSzjGOPDxNgRAREQF5VVRFSU0tTUPw1jS5x8gBkn6F6qsa1tF91BaKq1W6tigbJw55DnOLfEY4Az0zk8Z88gM8/s/0010u2o9U1kIBkftBbjbueS+UAHLhjLMc9CevhtSzfROitVaMtk1vtd1o3NfIZCZYZCclrR+jIBjDR/wC1K3O26/rqYww3+jh83RU793QjHpvcB58AHgcoJinvgrtVVFpoHsc2CMOnPUte8/g2A7uDhryeD+j08e+70k9dbailpK10L3DAkaMlnrAUB2c6QOjrLNST1feyySOkkk8ycAdeeg8SeS4+KtaCh/ePqT+8Cq+zb7U+8fUn94FV9m32q+Igof3j6k/vAqvs2+1T2lrHcrN7p+6WoJavft2940DZjOcY88j6Ap5EBEUffr1Qaftc1yus4ZGwcnxJ8AB4k+SCQRZMO3nT3uoRm3T7d2N+G9M/CxnPTnC0mxXu26gtzK+0VbZGHxaeWnAO1w6tcARweeiCQREQFQO1b8d0X+86f+JV/VA7Vvx3Rf7zp/4lBf0RU/tOsF+1DY4aXTdw7mRsgc473M3NweMt564KCY1PdJLbbxHRxh88x7qBh5Be7oXAc7GfCcR0aHFZL2OA6T7Qr1pOrqtxLfRPwQ5zOeAeSdpPTwBWlaT01XUM33U1JcvdNWWBgfja2NnGWsaPEkZLup48lXtT6Au9b2k0GqLJcWRgNAkLxuc3DS07G4wdzDjnocnywGiU1TBVRd7SzNe3JGWkEZaSHDI8QQQfWCvVeNHSw0VLFS0zMMYAGjOcAes8n517ICIiAiIgoOrvzq6E+Ss/0lflXLzpyW46v0/fGVADaQTZaRy7vGbRg+GFY0BERAWFdj10pLfrrWDayXb/ANSTceGhscjtxJPA+EFujnNY0ue7AHJJ8FkGhtFUt31nedVNlxSmdwhYwFrZtrmu39OWCRoIx1LfIYIaBpmGprZJr/co8PmAETC3a6KHq1pB5D3Elzv/ABH6IVgREBERBQ+2T8m7f+2U/wDMVfFQ+2T8m7f+2U/8xV8QEREBERAREQEREBERAREQEREBVS66XbqPU4qb/AH01O0CCIkFr3vB7yR7ceA2tAOejjjnm1ogg7/pKx3+2y0Nwt7NrgcOa0BzDj4TTjgj/nKybsfjrtMdpV50o6o3RhryeuMtLdrgOgJaRn6PBbjUTxU1PLUVEgaxgLnOccBoAySSeAAFmvZRbTdrze9c1MWPdMjmwDGPwbTjd1JBdgDr4HwIQaciIgKh9q1PVyHTFTSUMsohroZXiGMvcGMyScNH/wBwr4iCCs2portWe5WWmsi4J3T07428Y43O4z6vlU6iICIiAiIgIiICIiAiIgKu6+v9ZprTFTcrdQGaQENa3BIBccbnAc4HqxngZGcqxIgzqzTXvtEt1IL1RPpaUNaZ24LHVTupa3J3Nh6ZPV3TPBK0KGKOCJkULA1rQAABgADoAF9ogIiIC8ayoFJST1Jic7Y0u2sbuc7AzhrRySfAL2RBl2vrxNqW10NDbtP14cKmF5L6WRoDWu5OSFqKIgIiICIiAiIgIiICIiAiIgIiICIss7Ue0K4W73TZNN26Yy8B04Y7DM9Qzjl2Mc9BnzCCe1D7p1nWVGnKHfHTRuAqpxkFx4Pcx+eR8I8gDjnKuMEMVPCyGCMNa0ABrRgADoAPBYbZ+1S52W3Q2+36FkaxmcZe8kknJJJjySSSSfNS1p7QdS6wvdus0VifSMfIHSy+mT3bPSc0Ha3Zuxt3Z8eEGwIiICIiAiIgIiICIiAiIgIiICIiAiIgIiICIiAiIgIiICIiAiIgIiICIiAiIgIiICIiAiIgIiICIiAiIgIiICIiAiIgIiICIiAiIgIiICIiAiIgIiICIiAiIgIiIP/Z"/>
          <p:cNvSpPr>
            <a:spLocks noChangeAspect="1" noChangeArrowheads="1"/>
          </p:cNvSpPr>
          <p:nvPr/>
        </p:nvSpPr>
        <p:spPr bwMode="auto">
          <a:xfrm>
            <a:off x="2367247" y="1530231"/>
            <a:ext cx="236527" cy="23652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6111" tIns="38056" rIns="76111" bIns="38056" numCol="1" anchor="t" anchorCtr="0" compatLnSpc="1">
            <a:prstTxWarp prst="textNoShape">
              <a:avLst/>
            </a:prstTxWarp>
          </a:bodyPr>
          <a:lstStyle/>
          <a:p>
            <a:endParaRPr lang="tr-TR" sz="5738"/>
          </a:p>
        </p:txBody>
      </p:sp>
      <p:sp>
        <p:nvSpPr>
          <p:cNvPr id="19" name="Yuvarlatılmış Dikdörtgen 18"/>
          <p:cNvSpPr/>
          <p:nvPr/>
        </p:nvSpPr>
        <p:spPr>
          <a:xfrm>
            <a:off x="1530559" y="3556868"/>
            <a:ext cx="22970472" cy="361906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500" b="1" dirty="0">
                <a:solidFill>
                  <a:schemeClr val="tx1"/>
                </a:solidFill>
                <a:latin typeface="Calibri" pitchFamily="34" charset="0"/>
                <a:ea typeface="Calibri" pitchFamily="34" charset="0"/>
                <a:cs typeface="Calibri" pitchFamily="34" charset="0"/>
              </a:rPr>
              <a:t>Poster Başlığı ( 45 punto, Kalın)</a:t>
            </a:r>
          </a:p>
          <a:p>
            <a:pPr algn="ctr"/>
            <a:r>
              <a:rPr lang="tr-TR" sz="4000" b="1" dirty="0">
                <a:solidFill>
                  <a:schemeClr val="tx1"/>
                </a:solidFill>
                <a:latin typeface="Calibri" pitchFamily="34" charset="0"/>
                <a:ea typeface="Calibri" pitchFamily="34" charset="0"/>
                <a:cs typeface="Calibri" pitchFamily="34" charset="0"/>
              </a:rPr>
              <a:t>Yazar 1, Yazar 2 (</a:t>
            </a:r>
            <a:r>
              <a:rPr lang="en-US" sz="4000" b="1" dirty="0">
                <a:solidFill>
                  <a:schemeClr val="tx1"/>
                </a:solidFill>
                <a:latin typeface="Calibri" pitchFamily="34" charset="0"/>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 </a:t>
            </a:r>
            <a:r>
              <a:rPr lang="tr-TR" sz="4000" b="1" dirty="0" err="1">
                <a:solidFill>
                  <a:schemeClr val="tx1"/>
                </a:solidFill>
                <a:latin typeface="Calibri" pitchFamily="34" charset="0"/>
                <a:ea typeface="Calibri" pitchFamily="34" charset="0"/>
                <a:cs typeface="Calibri" pitchFamily="34" charset="0"/>
              </a:rPr>
              <a:t>Calibri</a:t>
            </a:r>
            <a:r>
              <a:rPr lang="tr-TR" sz="4000" b="1" dirty="0">
                <a:solidFill>
                  <a:schemeClr val="tx1"/>
                </a:solidFill>
                <a:latin typeface="Calibri" pitchFamily="34" charset="0"/>
                <a:ea typeface="Calibri" pitchFamily="34" charset="0"/>
                <a:cs typeface="Calibri" pitchFamily="34" charset="0"/>
              </a:rPr>
              <a:t> 40</a:t>
            </a:r>
            <a:r>
              <a:rPr lang="en-US" sz="4000" b="1" dirty="0">
                <a:solidFill>
                  <a:schemeClr val="tx1"/>
                </a:solidFill>
                <a:latin typeface="Calibri" pitchFamily="34" charset="0"/>
                <a:ea typeface="Calibri" pitchFamily="34" charset="0"/>
                <a:cs typeface="Calibri" pitchFamily="34" charset="0"/>
              </a:rPr>
              <a:t> P</a:t>
            </a:r>
            <a:r>
              <a:rPr lang="tr-TR" sz="4000" b="1" dirty="0" err="1">
                <a:solidFill>
                  <a:schemeClr val="tx1"/>
                </a:solidFill>
                <a:latin typeface="Calibri" pitchFamily="34" charset="0"/>
                <a:ea typeface="Calibri" pitchFamily="34" charset="0"/>
                <a:cs typeface="Calibri" pitchFamily="34" charset="0"/>
              </a:rPr>
              <a:t>unto</a:t>
            </a:r>
            <a:r>
              <a:rPr lang="en-US" sz="4000" b="1" dirty="0">
                <a:solidFill>
                  <a:schemeClr val="tx1"/>
                </a:solidFill>
                <a:latin typeface="Calibri" pitchFamily="34" charset="0"/>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Kalın)</a:t>
            </a:r>
          </a:p>
          <a:p>
            <a:pPr algn="ctr"/>
            <a:r>
              <a:rPr lang="tr-TR" sz="4000" b="1" dirty="0">
                <a:solidFill>
                  <a:schemeClr val="tx1"/>
                </a:solidFill>
                <a:latin typeface="Calibri" pitchFamily="34" charset="0"/>
                <a:ea typeface="Calibri" pitchFamily="34" charset="0"/>
                <a:cs typeface="Calibri" pitchFamily="34" charset="0"/>
              </a:rPr>
              <a:t>Tez Danışmanı : Unvan-Ad-</a:t>
            </a:r>
            <a:r>
              <a:rPr lang="tr-TR" sz="4000" b="1" dirty="0" err="1">
                <a:solidFill>
                  <a:schemeClr val="tx1"/>
                </a:solidFill>
                <a:latin typeface="Calibri" pitchFamily="34" charset="0"/>
                <a:ea typeface="Calibri" pitchFamily="34" charset="0"/>
                <a:cs typeface="Calibri" pitchFamily="34" charset="0"/>
              </a:rPr>
              <a:t>Soyad</a:t>
            </a:r>
            <a:r>
              <a:rPr lang="tr-TR" sz="4000" b="1" dirty="0">
                <a:solidFill>
                  <a:schemeClr val="tx1"/>
                </a:solidFill>
                <a:latin typeface="Calibri" pitchFamily="34" charset="0"/>
                <a:ea typeface="Calibri" pitchFamily="34" charset="0"/>
                <a:cs typeface="Calibri" pitchFamily="34" charset="0"/>
              </a:rPr>
              <a:t> (</a:t>
            </a:r>
            <a:r>
              <a:rPr lang="tr-TR" sz="4000" b="1" dirty="0" err="1">
                <a:solidFill>
                  <a:schemeClr val="tx1"/>
                </a:solidFill>
                <a:latin typeface="Calibri" pitchFamily="34" charset="0"/>
                <a:ea typeface="Calibri" pitchFamily="34" charset="0"/>
                <a:cs typeface="Calibri" pitchFamily="34" charset="0"/>
              </a:rPr>
              <a:t>Calibri</a:t>
            </a:r>
            <a:r>
              <a:rPr lang="tr-TR" sz="4000" b="1" dirty="0">
                <a:solidFill>
                  <a:schemeClr val="tx1"/>
                </a:solidFill>
                <a:latin typeface="Calibri" pitchFamily="34" charset="0"/>
                <a:ea typeface="Calibri" pitchFamily="34" charset="0"/>
                <a:cs typeface="Calibri" pitchFamily="34" charset="0"/>
              </a:rPr>
              <a:t> 40</a:t>
            </a:r>
            <a:r>
              <a:rPr lang="en-US" sz="4000" b="1" dirty="0">
                <a:solidFill>
                  <a:schemeClr val="tx1"/>
                </a:solidFill>
                <a:latin typeface="Calibri" pitchFamily="34" charset="0"/>
                <a:ea typeface="Calibri" pitchFamily="34" charset="0"/>
                <a:cs typeface="Calibri" pitchFamily="34" charset="0"/>
              </a:rPr>
              <a:t> P</a:t>
            </a:r>
            <a:r>
              <a:rPr lang="tr-TR" sz="4000" b="1" dirty="0" err="1">
                <a:solidFill>
                  <a:schemeClr val="tx1"/>
                </a:solidFill>
                <a:latin typeface="Calibri" pitchFamily="34" charset="0"/>
                <a:ea typeface="Calibri" pitchFamily="34" charset="0"/>
                <a:cs typeface="Calibri" pitchFamily="34" charset="0"/>
              </a:rPr>
              <a:t>unto</a:t>
            </a:r>
            <a:r>
              <a:rPr lang="en-US" sz="4000" b="1" dirty="0">
                <a:solidFill>
                  <a:schemeClr val="tx1"/>
                </a:solidFill>
                <a:latin typeface="Calibri" pitchFamily="34" charset="0"/>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Kalın)</a:t>
            </a:r>
            <a:endParaRPr lang="en-US" sz="4000" b="1" dirty="0">
              <a:solidFill>
                <a:schemeClr val="tx1"/>
              </a:solidFill>
              <a:latin typeface="Calibri" pitchFamily="34" charset="0"/>
              <a:ea typeface="Calibri" pitchFamily="34" charset="0"/>
              <a:cs typeface="Calibri"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2275480987"/>
              </p:ext>
            </p:extLst>
          </p:nvPr>
        </p:nvGraphicFramePr>
        <p:xfrm>
          <a:off x="-1" y="324508"/>
          <a:ext cx="25199976" cy="2931309"/>
        </p:xfrm>
        <a:graphic>
          <a:graphicData uri="http://schemas.openxmlformats.org/drawingml/2006/table">
            <a:tbl>
              <a:tblPr firstRow="1" bandRow="1">
                <a:tableStyleId>{2D5ABB26-0587-4C30-8999-92F81FD0307C}</a:tableStyleId>
              </a:tblPr>
              <a:tblGrid>
                <a:gridCol w="4319068">
                  <a:extLst>
                    <a:ext uri="{9D8B030D-6E8A-4147-A177-3AD203B41FA5}">
                      <a16:colId xmlns:a16="http://schemas.microsoft.com/office/drawing/2014/main" val="20000"/>
                    </a:ext>
                  </a:extLst>
                </a:gridCol>
                <a:gridCol w="16489832">
                  <a:extLst>
                    <a:ext uri="{9D8B030D-6E8A-4147-A177-3AD203B41FA5}">
                      <a16:colId xmlns:a16="http://schemas.microsoft.com/office/drawing/2014/main" val="20001"/>
                    </a:ext>
                  </a:extLst>
                </a:gridCol>
                <a:gridCol w="4391076">
                  <a:extLst>
                    <a:ext uri="{9D8B030D-6E8A-4147-A177-3AD203B41FA5}">
                      <a16:colId xmlns:a16="http://schemas.microsoft.com/office/drawing/2014/main" val="20002"/>
                    </a:ext>
                  </a:extLst>
                </a:gridCol>
              </a:tblGrid>
              <a:tr h="2931309">
                <a:tc>
                  <a:txBody>
                    <a:bodyPr/>
                    <a:lstStyle/>
                    <a:p>
                      <a:endParaRPr lang="tr-TR" sz="4500" b="1" dirty="0"/>
                    </a:p>
                  </a:txBody>
                  <a:tcPr/>
                </a:tc>
                <a:tc>
                  <a:txBody>
                    <a:bodyPr/>
                    <a:lstStyle/>
                    <a:p>
                      <a:pPr algn="ctr"/>
                      <a:endParaRPr lang="tr-TR" sz="4200" b="1" dirty="0"/>
                    </a:p>
                    <a:p>
                      <a:pPr algn="ctr"/>
                      <a:r>
                        <a:rPr lang="tr-TR" sz="4200" b="1" dirty="0"/>
                        <a:t>GÜMÜŞHANE ÜNİVERSİTESİ MÜHENDİSLİK VE DOĞA BİLİMLERİ FAKÜLTESİ GENETİK VE BİYOMÜHENDİSLİK BÖLÜMÜ BİTİRME ÇALIŞMASI </a:t>
                      </a:r>
                    </a:p>
                    <a:p>
                      <a:pPr algn="ctr"/>
                      <a:r>
                        <a:rPr lang="tr-TR" sz="4200" b="1" dirty="0"/>
                        <a:t>2019-2020 Bahar Dönemi</a:t>
                      </a:r>
                      <a:endParaRPr lang="tr-TR" sz="4200" b="1" dirty="0">
                        <a:latin typeface="Calibri" panose="020F0502020204030204" pitchFamily="34" charset="0"/>
                      </a:endParaRPr>
                    </a:p>
                  </a:txBody>
                  <a:tcPr/>
                </a:tc>
                <a:tc>
                  <a:txBody>
                    <a:bodyPr/>
                    <a:lstStyle/>
                    <a:p>
                      <a:endParaRPr lang="tr-TR" sz="4000" dirty="0"/>
                    </a:p>
                  </a:txBody>
                  <a:tcPr/>
                </a:tc>
                <a:extLst>
                  <a:ext uri="{0D108BD9-81ED-4DB2-BD59-A6C34878D82A}">
                    <a16:rowId xmlns:a16="http://schemas.microsoft.com/office/drawing/2014/main" val="10000"/>
                  </a:ext>
                </a:extLst>
              </a:tr>
            </a:tbl>
          </a:graphicData>
        </a:graphic>
      </p:graphicFrame>
      <p:sp>
        <p:nvSpPr>
          <p:cNvPr id="38" name="Yuvarlatılmış Dikdörtgen 37"/>
          <p:cNvSpPr/>
          <p:nvPr/>
        </p:nvSpPr>
        <p:spPr>
          <a:xfrm>
            <a:off x="13268367" y="7653560"/>
            <a:ext cx="11069430" cy="18014108"/>
          </a:xfrm>
          <a:prstGeom prst="roundRect">
            <a:avLst>
              <a:gd name="adj" fmla="val 645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tr-TR" sz="4000" b="1" dirty="0">
                <a:solidFill>
                  <a:schemeClr val="tx1"/>
                </a:solidFill>
                <a:ea typeface="Calibri" pitchFamily="34" charset="0"/>
                <a:cs typeface="Calibri" pitchFamily="34" charset="0"/>
              </a:rPr>
              <a:t>SONUÇLAR (</a:t>
            </a:r>
            <a:r>
              <a:rPr lang="tr-TR" sz="4000" b="1" dirty="0" err="1">
                <a:solidFill>
                  <a:schemeClr val="tx1"/>
                </a:solidFill>
                <a:ea typeface="Calibri" pitchFamily="34" charset="0"/>
                <a:cs typeface="Calibri" pitchFamily="34" charset="0"/>
              </a:rPr>
              <a:t>Calibri</a:t>
            </a:r>
            <a:r>
              <a:rPr lang="tr-TR" sz="4000" dirty="0">
                <a:solidFill>
                  <a:schemeClr val="tx1"/>
                </a:solidFill>
                <a:ea typeface="Calibri" pitchFamily="34" charset="0"/>
                <a:cs typeface="Calibri" pitchFamily="34" charset="0"/>
              </a:rPr>
              <a:t> </a:t>
            </a:r>
            <a:r>
              <a:rPr lang="tr-TR" sz="4000" b="1" dirty="0">
                <a:solidFill>
                  <a:schemeClr val="tx1"/>
                </a:solidFill>
                <a:ea typeface="Calibri" pitchFamily="34" charset="0"/>
                <a:cs typeface="Calibri" pitchFamily="34" charset="0"/>
              </a:rPr>
              <a:t>40 punto, Kalın)</a:t>
            </a:r>
          </a:p>
          <a:p>
            <a:r>
              <a:rPr lang="tr-TR" sz="3200" b="1" dirty="0">
                <a:solidFill>
                  <a:schemeClr val="tx1"/>
                </a:solidFill>
                <a:ea typeface="Calibri" pitchFamily="34" charset="0"/>
                <a:cs typeface="Calibri" pitchFamily="34" charset="0"/>
              </a:rPr>
              <a:t>1. Alt Başlık (</a:t>
            </a:r>
            <a:r>
              <a:rPr lang="tr-TR" sz="3200" b="1" dirty="0" err="1">
                <a:solidFill>
                  <a:schemeClr val="tx1"/>
                </a:solidFill>
                <a:ea typeface="Calibri" pitchFamily="34" charset="0"/>
                <a:cs typeface="Calibri" pitchFamily="34" charset="0"/>
              </a:rPr>
              <a:t>Calibri</a:t>
            </a:r>
            <a:r>
              <a:rPr lang="tr-TR" sz="3200" dirty="0">
                <a:solidFill>
                  <a:schemeClr val="tx1"/>
                </a:solidFill>
                <a:ea typeface="Calibri" pitchFamily="34" charset="0"/>
                <a:cs typeface="Calibri" pitchFamily="34" charset="0"/>
              </a:rPr>
              <a:t> </a:t>
            </a:r>
            <a:r>
              <a:rPr lang="tr-TR" sz="3200" b="1" dirty="0">
                <a:solidFill>
                  <a:schemeClr val="tx1"/>
                </a:solidFill>
                <a:ea typeface="Calibri" pitchFamily="34" charset="0"/>
                <a:cs typeface="Calibri" pitchFamily="34" charset="0"/>
              </a:rPr>
              <a:t>32 punto, Kalın)</a:t>
            </a:r>
          </a:p>
          <a:p>
            <a:pPr algn="just">
              <a:spcBef>
                <a:spcPts val="2113"/>
              </a:spcBef>
            </a:pPr>
            <a:r>
              <a:rPr lang="tr-TR" sz="2000" dirty="0">
                <a:solidFill>
                  <a:schemeClr val="tx1"/>
                </a:solidFill>
                <a:ea typeface="Calibri" pitchFamily="34" charset="0"/>
                <a:cs typeface="Calibri" pitchFamily="34" charset="0"/>
              </a:rPr>
              <a:t>Metin (</a:t>
            </a:r>
            <a:r>
              <a:rPr lang="tr-TR" sz="2000" dirty="0" err="1">
                <a:solidFill>
                  <a:schemeClr val="tx1"/>
                </a:solidFill>
                <a:ea typeface="Calibri" pitchFamily="34" charset="0"/>
                <a:cs typeface="Calibri" pitchFamily="34" charset="0"/>
              </a:rPr>
              <a:t>Calibri</a:t>
            </a:r>
            <a:r>
              <a:rPr lang="tr-TR" sz="2000" dirty="0">
                <a:solidFill>
                  <a:schemeClr val="tx1"/>
                </a:solidFill>
                <a:ea typeface="Calibri" pitchFamily="34" charset="0"/>
                <a:cs typeface="Calibri" pitchFamily="34" charset="0"/>
              </a:rPr>
              <a:t> 20 punto, normal)</a:t>
            </a:r>
          </a:p>
          <a:p>
            <a:pPr algn="just">
              <a:spcBef>
                <a:spcPts val="2113"/>
              </a:spcBef>
            </a:pPr>
            <a:endParaRPr lang="tr-TR" sz="2000" dirty="0">
              <a:solidFill>
                <a:schemeClr val="tx1"/>
              </a:solidFill>
            </a:endParaRPr>
          </a:p>
          <a:p>
            <a:pPr algn="just">
              <a:spcBef>
                <a:spcPts val="2113"/>
              </a:spcBef>
            </a:pPr>
            <a:r>
              <a:rPr lang="tr-TR" sz="2000" dirty="0">
                <a:solidFill>
                  <a:schemeClr val="tx1"/>
                </a:solidFill>
              </a:rPr>
              <a:t>projede elde edilen sonuç ve bulgular sergilenecektir. Sonuçların, uzun cümleler yerine grafikler, fotoğraflar ve resimlerle gösterilmesi tercih edilmelidir. Bununla birlikte, önemli noktalar vurgulanmalı; gösterilen şekillerin ne anlama geldiği belirtilmelidir.</a:t>
            </a:r>
          </a:p>
          <a:p>
            <a:pPr algn="just">
              <a:spcBef>
                <a:spcPts val="2113"/>
              </a:spcBef>
            </a:pPr>
            <a:endParaRPr lang="tr-TR" sz="3200" b="1" dirty="0">
              <a:solidFill>
                <a:schemeClr val="tx1"/>
              </a:solidFill>
            </a:endParaRPr>
          </a:p>
          <a:p>
            <a:r>
              <a:rPr lang="tr-TR" sz="3200" dirty="0">
                <a:solidFill>
                  <a:schemeClr val="tx1"/>
                </a:solidFill>
              </a:rPr>
              <a:t> </a:t>
            </a:r>
          </a:p>
          <a:p>
            <a:endParaRPr lang="tr-TR" sz="3200" dirty="0">
              <a:solidFill>
                <a:schemeClr val="tx1"/>
              </a:solidFill>
            </a:endParaRPr>
          </a:p>
          <a:p>
            <a:endParaRPr lang="tr-TR" sz="3200" dirty="0">
              <a:solidFill>
                <a:schemeClr val="tx1"/>
              </a:solidFill>
            </a:endParaRPr>
          </a:p>
        </p:txBody>
      </p:sp>
      <p:sp>
        <p:nvSpPr>
          <p:cNvPr id="39" name="Yuvarlatılmış Dikdörtgen 38"/>
          <p:cNvSpPr/>
          <p:nvPr/>
        </p:nvSpPr>
        <p:spPr>
          <a:xfrm>
            <a:off x="1530557" y="22946282"/>
            <a:ext cx="10853406" cy="12677639"/>
          </a:xfrm>
          <a:prstGeom prst="roundRect">
            <a:avLst>
              <a:gd name="adj" fmla="val 645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tr-TR" sz="4000" b="1" dirty="0">
                <a:solidFill>
                  <a:schemeClr val="tx1"/>
                </a:solidFill>
                <a:latin typeface="Calibri" pitchFamily="34" charset="0"/>
                <a:ea typeface="Calibri" pitchFamily="34" charset="0"/>
                <a:cs typeface="Calibri" pitchFamily="34" charset="0"/>
              </a:rPr>
              <a:t>MATERYAL ve METOT (</a:t>
            </a:r>
            <a:r>
              <a:rPr lang="tr-TR" sz="4000" b="1" dirty="0" err="1">
                <a:solidFill>
                  <a:schemeClr val="tx1"/>
                </a:solidFill>
                <a:ea typeface="Calibri" pitchFamily="34" charset="0"/>
                <a:cs typeface="Calibri" pitchFamily="34" charset="0"/>
              </a:rPr>
              <a:t>Calibri</a:t>
            </a:r>
            <a:r>
              <a:rPr lang="tr-TR" sz="4000" dirty="0">
                <a:solidFill>
                  <a:schemeClr val="tx1"/>
                </a:solidFill>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40</a:t>
            </a:r>
            <a:r>
              <a:rPr lang="en-US" sz="4000" b="1" dirty="0">
                <a:solidFill>
                  <a:schemeClr val="tx1"/>
                </a:solidFill>
                <a:latin typeface="Calibri" pitchFamily="34" charset="0"/>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punto, Kalın)</a:t>
            </a:r>
          </a:p>
          <a:p>
            <a:pPr algn="just"/>
            <a:r>
              <a:rPr lang="tr-TR" sz="3200" b="1" dirty="0">
                <a:solidFill>
                  <a:schemeClr val="tx1"/>
                </a:solidFill>
                <a:ea typeface="Calibri" pitchFamily="34" charset="0"/>
                <a:cs typeface="Calibri" pitchFamily="34" charset="0"/>
              </a:rPr>
              <a:t>1. Alt Başlık (</a:t>
            </a:r>
            <a:r>
              <a:rPr lang="tr-TR" sz="3200" b="1" dirty="0" err="1">
                <a:solidFill>
                  <a:schemeClr val="tx1"/>
                </a:solidFill>
                <a:ea typeface="Calibri" pitchFamily="34" charset="0"/>
                <a:cs typeface="Calibri" pitchFamily="34" charset="0"/>
              </a:rPr>
              <a:t>Calibri</a:t>
            </a:r>
            <a:r>
              <a:rPr lang="tr-TR" sz="3200" dirty="0">
                <a:solidFill>
                  <a:schemeClr val="tx1"/>
                </a:solidFill>
                <a:ea typeface="Calibri" pitchFamily="34" charset="0"/>
                <a:cs typeface="Calibri" pitchFamily="34" charset="0"/>
              </a:rPr>
              <a:t> </a:t>
            </a:r>
            <a:r>
              <a:rPr lang="tr-TR" sz="3200" b="1" dirty="0">
                <a:solidFill>
                  <a:schemeClr val="tx1"/>
                </a:solidFill>
                <a:ea typeface="Calibri" pitchFamily="34" charset="0"/>
                <a:cs typeface="Calibri" pitchFamily="34" charset="0"/>
              </a:rPr>
              <a:t>32 punto, Kalın)</a:t>
            </a:r>
            <a:endParaRPr lang="en-US" sz="3200" b="1" dirty="0">
              <a:solidFill>
                <a:schemeClr val="tx1"/>
              </a:solidFill>
              <a:latin typeface="Calibri" pitchFamily="34" charset="0"/>
              <a:ea typeface="Calibri" pitchFamily="34" charset="0"/>
              <a:cs typeface="Calibri" pitchFamily="34" charset="0"/>
            </a:endParaRPr>
          </a:p>
          <a:p>
            <a:pPr algn="just">
              <a:spcBef>
                <a:spcPts val="2113"/>
              </a:spcBef>
            </a:pPr>
            <a:r>
              <a:rPr lang="tr-TR" sz="2000" dirty="0">
                <a:solidFill>
                  <a:schemeClr val="tx1"/>
                </a:solidFill>
                <a:ea typeface="Calibri" pitchFamily="34" charset="0"/>
                <a:cs typeface="Calibri" pitchFamily="34" charset="0"/>
              </a:rPr>
              <a:t>Metin (</a:t>
            </a:r>
            <a:r>
              <a:rPr lang="tr-TR" sz="2000" dirty="0" err="1">
                <a:solidFill>
                  <a:schemeClr val="tx1"/>
                </a:solidFill>
                <a:ea typeface="Calibri" pitchFamily="34" charset="0"/>
                <a:cs typeface="Calibri" pitchFamily="34" charset="0"/>
              </a:rPr>
              <a:t>Calibri</a:t>
            </a:r>
            <a:r>
              <a:rPr lang="tr-TR" sz="2000" dirty="0">
                <a:solidFill>
                  <a:schemeClr val="tx1"/>
                </a:solidFill>
                <a:ea typeface="Calibri" pitchFamily="34" charset="0"/>
                <a:cs typeface="Calibri" pitchFamily="34" charset="0"/>
              </a:rPr>
              <a:t> 20 punto, normal),</a:t>
            </a:r>
          </a:p>
          <a:p>
            <a:pPr algn="just">
              <a:spcBef>
                <a:spcPts val="2113"/>
              </a:spcBef>
            </a:pPr>
            <a:r>
              <a:rPr lang="tr-TR" sz="2000" dirty="0">
                <a:solidFill>
                  <a:schemeClr val="tx1"/>
                </a:solidFill>
                <a:ea typeface="Calibri" pitchFamily="34" charset="0"/>
                <a:cs typeface="Calibri" pitchFamily="34" charset="0"/>
              </a:rPr>
              <a:t>Çalışmada başvurulan yada geliştirilen metotlar açık bir şekilde belirtilmelidir.</a:t>
            </a:r>
          </a:p>
          <a:p>
            <a:pPr algn="just">
              <a:spcBef>
                <a:spcPts val="2113"/>
              </a:spcBef>
            </a:pPr>
            <a:r>
              <a:rPr lang="tr-TR" sz="2000" dirty="0">
                <a:solidFill>
                  <a:schemeClr val="tx1"/>
                </a:solidFill>
                <a:ea typeface="Calibri" pitchFamily="34" charset="0"/>
                <a:cs typeface="Calibri" pitchFamily="34" charset="0"/>
              </a:rPr>
              <a:t>Kullanılan analiz yöntem ve ekipmanları yazılmalıdır.</a:t>
            </a:r>
          </a:p>
          <a:p>
            <a:pPr algn="ctr"/>
            <a:endParaRPr lang="tr-TR" sz="2000" dirty="0">
              <a:solidFill>
                <a:schemeClr val="tx1"/>
              </a:solidFill>
            </a:endParaRPr>
          </a:p>
          <a:p>
            <a:pPr algn="ctr"/>
            <a:endParaRPr lang="tr-TR" sz="2000" dirty="0">
              <a:solidFill>
                <a:schemeClr val="tx1"/>
              </a:solidFill>
            </a:endParaRPr>
          </a:p>
          <a:p>
            <a:pPr algn="ctr"/>
            <a:endParaRPr lang="tr-TR" sz="2000" dirty="0">
              <a:solidFill>
                <a:schemeClr val="tx1"/>
              </a:solidFill>
            </a:endParaRPr>
          </a:p>
          <a:p>
            <a:r>
              <a:rPr lang="tr-TR" sz="2000" dirty="0">
                <a:solidFill>
                  <a:schemeClr val="tx1"/>
                </a:solidFill>
                <a:ea typeface="Calibri" pitchFamily="34" charset="0"/>
                <a:cs typeface="Calibri" pitchFamily="34" charset="0"/>
              </a:rPr>
              <a:t>Teorik tez çalışması yapanlar bu kısmı yapmayacaktır. Bunun yerine Tez hazırlama kılavuzunda belirtildiği gibi Literatür özetine daha geniş bir şekilde yer verilebilir.</a:t>
            </a:r>
            <a:endParaRPr lang="en-US" sz="2000" dirty="0">
              <a:solidFill>
                <a:schemeClr val="tx1"/>
              </a:solidFill>
              <a:ea typeface="Calibri" pitchFamily="34" charset="0"/>
              <a:cs typeface="Calibri" pitchFamily="34" charset="0"/>
            </a:endParaRPr>
          </a:p>
        </p:txBody>
      </p:sp>
      <p:sp>
        <p:nvSpPr>
          <p:cNvPr id="40" name="Yuvarlatılmış Dikdörtgen 39"/>
          <p:cNvSpPr/>
          <p:nvPr/>
        </p:nvSpPr>
        <p:spPr>
          <a:xfrm>
            <a:off x="13268367" y="25968960"/>
            <a:ext cx="11069430" cy="4785359"/>
          </a:xfrm>
          <a:prstGeom prst="roundRect">
            <a:avLst>
              <a:gd name="adj" fmla="val 645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rPr>
              <a:t>ÖNERİLER </a:t>
            </a:r>
            <a:r>
              <a:rPr lang="tr-TR" sz="4000" b="1" dirty="0">
                <a:solidFill>
                  <a:schemeClr val="tx1"/>
                </a:solidFill>
                <a:ea typeface="Calibri" pitchFamily="34" charset="0"/>
                <a:cs typeface="Calibri" pitchFamily="34" charset="0"/>
              </a:rPr>
              <a:t>(</a:t>
            </a:r>
            <a:r>
              <a:rPr lang="tr-TR" sz="4000" b="1" dirty="0" err="1">
                <a:solidFill>
                  <a:schemeClr val="tx1"/>
                </a:solidFill>
                <a:ea typeface="Calibri" pitchFamily="34" charset="0"/>
                <a:cs typeface="Calibri" pitchFamily="34" charset="0"/>
              </a:rPr>
              <a:t>Calibri</a:t>
            </a:r>
            <a:r>
              <a:rPr lang="tr-TR" sz="4000" dirty="0">
                <a:solidFill>
                  <a:schemeClr val="tx1"/>
                </a:solidFill>
                <a:ea typeface="Calibri" pitchFamily="34" charset="0"/>
                <a:cs typeface="Calibri" pitchFamily="34" charset="0"/>
              </a:rPr>
              <a:t> </a:t>
            </a:r>
            <a:r>
              <a:rPr lang="tr-TR" sz="4000" b="1" dirty="0">
                <a:solidFill>
                  <a:schemeClr val="tx1"/>
                </a:solidFill>
                <a:ea typeface="Calibri" pitchFamily="34" charset="0"/>
                <a:cs typeface="Calibri" pitchFamily="34" charset="0"/>
              </a:rPr>
              <a:t>40 punto, Kalın</a:t>
            </a:r>
            <a:r>
              <a:rPr lang="tr-TR" sz="4400" b="1" dirty="0">
                <a:solidFill>
                  <a:schemeClr val="tx1"/>
                </a:solidFill>
                <a:ea typeface="Calibri" pitchFamily="34" charset="0"/>
                <a:cs typeface="Calibri" pitchFamily="34" charset="0"/>
              </a:rPr>
              <a:t>)</a:t>
            </a:r>
          </a:p>
          <a:p>
            <a:pPr algn="ctr"/>
            <a:endParaRPr lang="tr-TR" sz="4400" b="1" dirty="0">
              <a:solidFill>
                <a:schemeClr val="tx1"/>
              </a:solidFill>
            </a:endParaRPr>
          </a:p>
          <a:p>
            <a:r>
              <a:rPr lang="tr-TR" sz="2000" dirty="0">
                <a:solidFill>
                  <a:schemeClr val="tx1"/>
                </a:solidFill>
                <a:ea typeface="Calibri" pitchFamily="34" charset="0"/>
                <a:cs typeface="Calibri" pitchFamily="34" charset="0"/>
              </a:rPr>
              <a:t>Metin (</a:t>
            </a:r>
            <a:r>
              <a:rPr lang="tr-TR" sz="2000" dirty="0" err="1">
                <a:solidFill>
                  <a:schemeClr val="tx1"/>
                </a:solidFill>
                <a:ea typeface="Calibri" pitchFamily="34" charset="0"/>
                <a:cs typeface="Calibri" pitchFamily="34" charset="0"/>
              </a:rPr>
              <a:t>Calibri</a:t>
            </a:r>
            <a:r>
              <a:rPr lang="tr-TR" sz="2000" dirty="0">
                <a:solidFill>
                  <a:schemeClr val="tx1"/>
                </a:solidFill>
                <a:ea typeface="Calibri" pitchFamily="34" charset="0"/>
                <a:cs typeface="Calibri" pitchFamily="34" charset="0"/>
              </a:rPr>
              <a:t> 20 punto, normal)</a:t>
            </a:r>
          </a:p>
          <a:p>
            <a:r>
              <a:rPr lang="tr-TR" sz="2000" dirty="0">
                <a:solidFill>
                  <a:schemeClr val="tx1"/>
                </a:solidFill>
              </a:rPr>
              <a:t>Elde edilen ve beklenen sonuçlar kısaca yorumlanabilir.</a:t>
            </a:r>
          </a:p>
          <a:p>
            <a:r>
              <a:rPr lang="tr-TR" sz="2000" dirty="0">
                <a:solidFill>
                  <a:schemeClr val="tx1"/>
                </a:solidFill>
              </a:rPr>
              <a:t>Konuyla ilgili gelecekte yapılabilecek çalışma önerileri kısaca ifade edilebilir.</a:t>
            </a:r>
            <a:endParaRPr lang="tr-TR" sz="2000" b="1" dirty="0">
              <a:solidFill>
                <a:schemeClr val="tx1"/>
              </a:solidFill>
            </a:endParaRPr>
          </a:p>
          <a:p>
            <a:pPr algn="ctr"/>
            <a:endParaRPr lang="tr-TR" sz="3200" dirty="0">
              <a:solidFill>
                <a:schemeClr val="tx1"/>
              </a:solidFill>
            </a:endParaRPr>
          </a:p>
        </p:txBody>
      </p:sp>
      <p:sp>
        <p:nvSpPr>
          <p:cNvPr id="18" name="Yuvarlatılmış Dikdörtgen 17"/>
          <p:cNvSpPr/>
          <p:nvPr/>
        </p:nvSpPr>
        <p:spPr>
          <a:xfrm>
            <a:off x="13268367" y="31055611"/>
            <a:ext cx="11069430" cy="4568310"/>
          </a:xfrm>
          <a:prstGeom prst="roundRect">
            <a:avLst>
              <a:gd name="adj" fmla="val 645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tr-TR" sz="4000" b="1" dirty="0">
                <a:solidFill>
                  <a:schemeClr val="tx1"/>
                </a:solidFill>
                <a:latin typeface="Calibri" pitchFamily="34" charset="0"/>
                <a:ea typeface="Calibri" pitchFamily="34" charset="0"/>
                <a:cs typeface="Calibri" pitchFamily="34" charset="0"/>
              </a:rPr>
              <a:t>KAYNAKLAR (</a:t>
            </a:r>
            <a:r>
              <a:rPr lang="tr-TR" sz="4000" b="1" dirty="0" err="1">
                <a:solidFill>
                  <a:schemeClr val="tx1"/>
                </a:solidFill>
                <a:ea typeface="Calibri" pitchFamily="34" charset="0"/>
                <a:cs typeface="Calibri" pitchFamily="34" charset="0"/>
              </a:rPr>
              <a:t>Calibri</a:t>
            </a:r>
            <a:r>
              <a:rPr lang="tr-TR" sz="4000" dirty="0">
                <a:solidFill>
                  <a:schemeClr val="tx1"/>
                </a:solidFill>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40</a:t>
            </a:r>
            <a:r>
              <a:rPr lang="en-US" sz="4000" b="1" dirty="0">
                <a:solidFill>
                  <a:schemeClr val="tx1"/>
                </a:solidFill>
                <a:latin typeface="Calibri" pitchFamily="34" charset="0"/>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punto, Kalın)</a:t>
            </a:r>
          </a:p>
          <a:p>
            <a:pPr algn="ctr"/>
            <a:endParaRPr lang="tr-TR" sz="2000" dirty="0">
              <a:solidFill>
                <a:schemeClr val="tx1"/>
              </a:solidFill>
              <a:latin typeface="Calibri" pitchFamily="34" charset="0"/>
              <a:ea typeface="Calibri" pitchFamily="34" charset="0"/>
              <a:cs typeface="Calibri" pitchFamily="34" charset="0"/>
            </a:endParaRPr>
          </a:p>
          <a:p>
            <a:r>
              <a:rPr lang="tr-TR" dirty="0">
                <a:solidFill>
                  <a:schemeClr val="tx1"/>
                </a:solidFill>
                <a:ea typeface="Calibri" pitchFamily="34" charset="0"/>
                <a:cs typeface="Calibri" pitchFamily="34" charset="0"/>
              </a:rPr>
              <a:t>Kaynaklar (</a:t>
            </a:r>
            <a:r>
              <a:rPr lang="tr-TR" dirty="0" err="1">
                <a:solidFill>
                  <a:schemeClr val="tx1"/>
                </a:solidFill>
                <a:ea typeface="Calibri" pitchFamily="34" charset="0"/>
                <a:cs typeface="Calibri" pitchFamily="34" charset="0"/>
              </a:rPr>
              <a:t>Calibri</a:t>
            </a:r>
            <a:r>
              <a:rPr lang="tr-TR" dirty="0">
                <a:solidFill>
                  <a:schemeClr val="tx1"/>
                </a:solidFill>
                <a:ea typeface="Calibri" pitchFamily="34" charset="0"/>
                <a:cs typeface="Calibri" pitchFamily="34" charset="0"/>
              </a:rPr>
              <a:t> 18 punto, normal)</a:t>
            </a:r>
            <a:endParaRPr lang="tr-TR" dirty="0">
              <a:solidFill>
                <a:schemeClr val="tx1"/>
              </a:solidFill>
            </a:endParaRPr>
          </a:p>
          <a:p>
            <a:endParaRPr lang="tr-TR" dirty="0">
              <a:solidFill>
                <a:schemeClr val="tx1"/>
              </a:solidFill>
              <a:ea typeface="Calibri" pitchFamily="34" charset="0"/>
              <a:cs typeface="Calibri" pitchFamily="34" charset="0"/>
            </a:endParaRPr>
          </a:p>
          <a:p>
            <a:r>
              <a:rPr lang="tr-TR" dirty="0">
                <a:solidFill>
                  <a:schemeClr val="tx1"/>
                </a:solidFill>
                <a:ea typeface="Calibri" pitchFamily="34" charset="0"/>
                <a:cs typeface="Calibri" pitchFamily="34" charset="0"/>
              </a:rPr>
              <a:t>Posterde içinde yer verilen seçme kaynaklar listelenmelidir.</a:t>
            </a:r>
          </a:p>
          <a:p>
            <a:endParaRPr lang="tr-TR" sz="2400" dirty="0">
              <a:solidFill>
                <a:schemeClr val="tx1"/>
              </a:solidFill>
              <a:latin typeface="Calibri" pitchFamily="34" charset="0"/>
              <a:ea typeface="Calibri" pitchFamily="34" charset="0"/>
              <a:cs typeface="Calibri" pitchFamily="34" charset="0"/>
            </a:endParaRPr>
          </a:p>
        </p:txBody>
      </p:sp>
      <p:sp>
        <p:nvSpPr>
          <p:cNvPr id="20" name="Yuvarlatılmış Dikdörtgen 19"/>
          <p:cNvSpPr/>
          <p:nvPr/>
        </p:nvSpPr>
        <p:spPr>
          <a:xfrm>
            <a:off x="1530557" y="12623180"/>
            <a:ext cx="10853406" cy="9433932"/>
          </a:xfrm>
          <a:prstGeom prst="roundRect">
            <a:avLst>
              <a:gd name="adj" fmla="val 645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tr-TR" sz="4000" b="1" dirty="0">
                <a:solidFill>
                  <a:schemeClr val="tx1"/>
                </a:solidFill>
                <a:latin typeface="Calibri" pitchFamily="34" charset="0"/>
                <a:ea typeface="Calibri" pitchFamily="34" charset="0"/>
                <a:cs typeface="Calibri" pitchFamily="34" charset="0"/>
              </a:rPr>
              <a:t>GİRİŞ VE AMAÇ </a:t>
            </a:r>
            <a:r>
              <a:rPr lang="en-US" sz="4000" b="1" dirty="0">
                <a:solidFill>
                  <a:schemeClr val="tx1"/>
                </a:solidFill>
                <a:latin typeface="Calibri" pitchFamily="34" charset="0"/>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a:t>
            </a:r>
            <a:r>
              <a:rPr lang="tr-TR" sz="4000" b="1" dirty="0" err="1">
                <a:solidFill>
                  <a:schemeClr val="tx1"/>
                </a:solidFill>
                <a:ea typeface="Calibri" pitchFamily="34" charset="0"/>
                <a:cs typeface="Calibri" pitchFamily="34" charset="0"/>
              </a:rPr>
              <a:t>Calibri</a:t>
            </a:r>
            <a:r>
              <a:rPr lang="tr-TR" sz="4000" dirty="0">
                <a:solidFill>
                  <a:schemeClr val="tx1"/>
                </a:solidFill>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40</a:t>
            </a:r>
            <a:r>
              <a:rPr lang="en-US" sz="4000" b="1" dirty="0">
                <a:solidFill>
                  <a:schemeClr val="tx1"/>
                </a:solidFill>
                <a:latin typeface="Calibri" pitchFamily="34" charset="0"/>
                <a:ea typeface="Calibri" pitchFamily="34" charset="0"/>
                <a:cs typeface="Calibri" pitchFamily="34" charset="0"/>
              </a:rPr>
              <a:t> </a:t>
            </a:r>
            <a:r>
              <a:rPr lang="tr-TR" sz="4000" b="1" dirty="0">
                <a:solidFill>
                  <a:schemeClr val="tx1"/>
                </a:solidFill>
                <a:latin typeface="Calibri" pitchFamily="34" charset="0"/>
                <a:ea typeface="Calibri" pitchFamily="34" charset="0"/>
                <a:cs typeface="Calibri" pitchFamily="34" charset="0"/>
              </a:rPr>
              <a:t>punto, Kalın)</a:t>
            </a:r>
          </a:p>
          <a:p>
            <a:pPr lvl="0" algn="just"/>
            <a:endParaRPr lang="tr-TR" sz="4000" dirty="0">
              <a:solidFill>
                <a:schemeClr val="tx1"/>
              </a:solidFill>
            </a:endParaRPr>
          </a:p>
          <a:p>
            <a:pPr algn="just">
              <a:spcBef>
                <a:spcPts val="2113"/>
              </a:spcBef>
            </a:pPr>
            <a:r>
              <a:rPr lang="tr-TR" sz="2000" dirty="0">
                <a:solidFill>
                  <a:schemeClr val="tx1"/>
                </a:solidFill>
                <a:ea typeface="Calibri" pitchFamily="34" charset="0"/>
                <a:cs typeface="Calibri" pitchFamily="34" charset="0"/>
              </a:rPr>
              <a:t>Metin (</a:t>
            </a:r>
            <a:r>
              <a:rPr lang="tr-TR" sz="2000" dirty="0" err="1">
                <a:solidFill>
                  <a:schemeClr val="tx1"/>
                </a:solidFill>
                <a:ea typeface="Calibri" pitchFamily="34" charset="0"/>
                <a:cs typeface="Calibri" pitchFamily="34" charset="0"/>
              </a:rPr>
              <a:t>Calibri</a:t>
            </a:r>
            <a:r>
              <a:rPr lang="tr-TR" sz="2000" dirty="0">
                <a:solidFill>
                  <a:schemeClr val="tx1"/>
                </a:solidFill>
                <a:ea typeface="Calibri" pitchFamily="34" charset="0"/>
                <a:cs typeface="Calibri" pitchFamily="34" charset="0"/>
              </a:rPr>
              <a:t>, 20 punto, normal)</a:t>
            </a:r>
          </a:p>
          <a:p>
            <a:pPr algn="just">
              <a:spcBef>
                <a:spcPts val="2113"/>
              </a:spcBef>
            </a:pPr>
            <a:r>
              <a:rPr lang="tr-TR" sz="2000" dirty="0">
                <a:solidFill>
                  <a:schemeClr val="tx1"/>
                </a:solidFill>
                <a:ea typeface="Calibri" pitchFamily="34" charset="0"/>
                <a:cs typeface="Calibri" pitchFamily="34" charset="0"/>
              </a:rPr>
              <a:t>yazar/yazarların üzerinde durduğu konu, amacı ve önemi özet bölümüne göre daha detaylı ele alınacaktır. Çalışmanın mevcut durumu ve alternatif yöntemleri literatüre atıfta bulunarak belirtilmelidir. Çalışmada kullanılan teknikleri </a:t>
            </a:r>
            <a:r>
              <a:rPr lang="tr-TR" sz="2000" dirty="0" err="1">
                <a:solidFill>
                  <a:schemeClr val="tx1"/>
                </a:solidFill>
                <a:ea typeface="Calibri" pitchFamily="34" charset="0"/>
                <a:cs typeface="Calibri" pitchFamily="34" charset="0"/>
              </a:rPr>
              <a:t>oalsı</a:t>
            </a:r>
            <a:r>
              <a:rPr lang="tr-TR" sz="2000" dirty="0">
                <a:solidFill>
                  <a:schemeClr val="tx1"/>
                </a:solidFill>
                <a:ea typeface="Calibri" pitchFamily="34" charset="0"/>
                <a:cs typeface="Calibri" pitchFamily="34" charset="0"/>
              </a:rPr>
              <a:t> üstünlüklerine vurgu yapılmalıdır.</a:t>
            </a:r>
          </a:p>
        </p:txBody>
      </p:sp>
      <p:pic>
        <p:nvPicPr>
          <p:cNvPr id="6" name="Resim 5">
            <a:extLst>
              <a:ext uri="{FF2B5EF4-FFF2-40B4-BE49-F238E27FC236}">
                <a16:creationId xmlns:a16="http://schemas.microsoft.com/office/drawing/2014/main" id="{FE39409B-E6A7-482F-8733-3724DB298C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0833" y="375817"/>
            <a:ext cx="2880000" cy="2880000"/>
          </a:xfrm>
          <a:prstGeom prst="rect">
            <a:avLst/>
          </a:prstGeom>
        </p:spPr>
      </p:pic>
      <p:pic>
        <p:nvPicPr>
          <p:cNvPr id="7" name="Resim 6">
            <a:extLst>
              <a:ext uri="{FF2B5EF4-FFF2-40B4-BE49-F238E27FC236}">
                <a16:creationId xmlns:a16="http://schemas.microsoft.com/office/drawing/2014/main" id="{E23C6A62-89E0-4281-B598-C7FFD2031E1F}"/>
              </a:ext>
            </a:extLst>
          </p:cNvPr>
          <p:cNvPicPr>
            <a:picLocks noChangeAspect="1"/>
          </p:cNvPicPr>
          <p:nvPr/>
        </p:nvPicPr>
        <p:blipFill>
          <a:blip r:embed="rId4"/>
          <a:stretch>
            <a:fillRect/>
          </a:stretch>
        </p:blipFill>
        <p:spPr>
          <a:xfrm>
            <a:off x="21519580" y="262609"/>
            <a:ext cx="2880000" cy="3037090"/>
          </a:xfrm>
          <a:prstGeom prst="rect">
            <a:avLst/>
          </a:prstGeom>
        </p:spPr>
      </p:pic>
    </p:spTree>
    <p:extLst>
      <p:ext uri="{BB962C8B-B14F-4D97-AF65-F5344CB8AC3E}">
        <p14:creationId xmlns:p14="http://schemas.microsoft.com/office/powerpoint/2010/main" val="338315387"/>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TotalTime>
  <Words>565</Words>
  <Application>Microsoft Office PowerPoint</Application>
  <PresentationFormat>Özel</PresentationFormat>
  <Paragraphs>47</Paragraphs>
  <Slides>2</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Gümüşhane Üniversitesi Mühendislik ve Doğa Bilimleri Fakültesi Genetik ve Biyomühendislik Bölümü Bitirme Çalışması Poster Hazırlama Kılavuzu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Seref Akay</dc:creator>
  <cp:lastModifiedBy>Kadir GÜL</cp:lastModifiedBy>
  <cp:revision>11</cp:revision>
  <dcterms:created xsi:type="dcterms:W3CDTF">2019-04-21T12:20:59Z</dcterms:created>
  <dcterms:modified xsi:type="dcterms:W3CDTF">2019-10-27T10:11:45Z</dcterms:modified>
</cp:coreProperties>
</file>